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  <p:sldMasterId id="2147483713" r:id="rId2"/>
  </p:sldMasterIdLst>
  <p:sldIdLst>
    <p:sldId id="258" r:id="rId3"/>
    <p:sldId id="306" r:id="rId4"/>
    <p:sldId id="299" r:id="rId5"/>
    <p:sldId id="300" r:id="rId6"/>
    <p:sldId id="303" r:id="rId7"/>
    <p:sldId id="301" r:id="rId8"/>
    <p:sldId id="302" r:id="rId9"/>
    <p:sldId id="30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429" autoAdjust="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wmv>
</file>

<file path=ppt/media/media2.wmv>
</file>

<file path=ppt/media/media3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440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6741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1000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7588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63810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5383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0813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61387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6109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2524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132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1637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93937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0164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07179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6556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57226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72658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0196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5897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760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0644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479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216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5170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239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7295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395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333D6-FAB3-4A6A-92BD-ECB1FD2BC02E}" type="datetimeFigureOut">
              <a:rPr lang="zh-CN" altLang="en-US" smtClean="0"/>
              <a:t>2016/11/9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AED8D95F-7FFD-4AEC-8F83-673D4D75E29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327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80311" y="834704"/>
            <a:ext cx="3295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一、安装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打印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耗材：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流程图: 过程 2"/>
          <p:cNvSpPr/>
          <p:nvPr/>
        </p:nvSpPr>
        <p:spPr>
          <a:xfrm>
            <a:off x="781030" y="147450"/>
            <a:ext cx="11163319" cy="547856"/>
          </a:xfrm>
          <a:prstGeom prst="flowChartProcess">
            <a:avLst/>
          </a:prstGeom>
          <a:noFill/>
          <a:ln cmpd="sng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F3CL</a:t>
            </a:r>
            <a:r>
              <a:rPr lang="zh-CN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打印机自动进退丝</a:t>
            </a:r>
            <a:endParaRPr lang="zh-CN" altLang="en-US" sz="24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 l="2703" r="1656" b="8403"/>
          <a:stretch>
            <a:fillRect/>
          </a:stretch>
        </p:blipFill>
        <p:spPr bwMode="auto">
          <a:xfrm>
            <a:off x="1193801" y="2218730"/>
            <a:ext cx="3471333" cy="21914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文本框 1"/>
          <p:cNvSpPr txBox="1"/>
          <p:nvPr/>
        </p:nvSpPr>
        <p:spPr>
          <a:xfrm>
            <a:off x="1193800" y="1295400"/>
            <a:ext cx="4000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1、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如下图正确的将丝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料盘轴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架安装至机器的左侧，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把螺帽拧下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；按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丝料</a:t>
            </a:r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顺时针方向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安装，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并将螺帽拧紧。</a:t>
            </a:r>
            <a:endParaRPr lang="zh-CN" altLang="en-US" dirty="0" smtClean="0"/>
          </a:p>
        </p:txBody>
      </p:sp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93801" y="4468680"/>
            <a:ext cx="3464556" cy="2195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29" t="40745" r="31453" b="50703"/>
          <a:stretch/>
        </p:blipFill>
        <p:spPr>
          <a:xfrm>
            <a:off x="3820157" y="5745525"/>
            <a:ext cx="1264098" cy="919344"/>
          </a:xfrm>
          <a:prstGeom prst="rect">
            <a:avLst/>
          </a:prstGeom>
          <a:ln>
            <a:solidFill>
              <a:srgbClr val="FF0000"/>
            </a:solidFill>
          </a:ln>
          <a:effectLst>
            <a:softEdge rad="12700"/>
          </a:effectLst>
        </p:spPr>
      </p:pic>
      <p:sp>
        <p:nvSpPr>
          <p:cNvPr id="11" name="文本框 10"/>
          <p:cNvSpPr txBox="1"/>
          <p:nvPr/>
        </p:nvSpPr>
        <p:spPr>
          <a:xfrm>
            <a:off x="9327608" y="1150324"/>
            <a:ext cx="26834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2、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手动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向左扳动送丝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机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推手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将剪好的材料一端由送丝机下部料口送入，直至材料完全穿过送丝机并到达导料管，如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图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所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示。材料送至导料管部分约</a:t>
            </a:r>
            <a:r>
              <a:rPr lang="en-US" altLang="zh-CN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5mm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处，松开送丝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机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推手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。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424" y="1166595"/>
            <a:ext cx="3410163" cy="256295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2336" y="3923389"/>
            <a:ext cx="3410163" cy="2561297"/>
          </a:xfrm>
          <a:prstGeom prst="rect">
            <a:avLst/>
          </a:prstGeom>
        </p:spPr>
      </p:pic>
      <p:sp>
        <p:nvSpPr>
          <p:cNvPr id="10" name="流程图: 决策 9"/>
          <p:cNvSpPr/>
          <p:nvPr/>
        </p:nvSpPr>
        <p:spPr>
          <a:xfrm>
            <a:off x="5638686" y="4159692"/>
            <a:ext cx="2863655" cy="2948798"/>
          </a:xfrm>
          <a:prstGeom prst="flowChartDecision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用</a:t>
            </a:r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斜口钳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将顶端剪为</a:t>
            </a:r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斜口状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，以方便材料通过导料管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4935039" y="2463470"/>
            <a:ext cx="2343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FF0000"/>
                </a:solidFill>
              </a:rPr>
              <a:t>推手（像耳朵）</a:t>
            </a:r>
          </a:p>
        </p:txBody>
      </p:sp>
      <p:sp>
        <p:nvSpPr>
          <p:cNvPr id="16" name="左箭头 15"/>
          <p:cNvSpPr/>
          <p:nvPr/>
        </p:nvSpPr>
        <p:spPr>
          <a:xfrm rot="10800000">
            <a:off x="5072482" y="6059122"/>
            <a:ext cx="816885" cy="292149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7048500" y="1753358"/>
            <a:ext cx="733425" cy="78029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箭头连接符 18"/>
          <p:cNvCxnSpPr/>
          <p:nvPr/>
        </p:nvCxnSpPr>
        <p:spPr>
          <a:xfrm flipH="1">
            <a:off x="6362689" y="1939808"/>
            <a:ext cx="600087" cy="50826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圆角矩形 19"/>
          <p:cNvSpPr/>
          <p:nvPr/>
        </p:nvSpPr>
        <p:spPr>
          <a:xfrm>
            <a:off x="8542336" y="4440066"/>
            <a:ext cx="2106051" cy="86677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圆角矩形 20"/>
          <p:cNvSpPr/>
          <p:nvPr/>
        </p:nvSpPr>
        <p:spPr>
          <a:xfrm>
            <a:off x="10294686" y="2819400"/>
            <a:ext cx="1097214" cy="314325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上箭头 21"/>
          <p:cNvSpPr/>
          <p:nvPr/>
        </p:nvSpPr>
        <p:spPr>
          <a:xfrm>
            <a:off x="7781925" y="2745311"/>
            <a:ext cx="209550" cy="895350"/>
          </a:xfrm>
          <a:prstGeom prst="upArrow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5878647" y="3265624"/>
            <a:ext cx="1867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</a:rPr>
              <a:t>送料手动向上推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cxnSp>
        <p:nvCxnSpPr>
          <p:cNvPr id="32" name="直接箭头连接符 31"/>
          <p:cNvCxnSpPr/>
          <p:nvPr/>
        </p:nvCxnSpPr>
        <p:spPr>
          <a:xfrm flipH="1">
            <a:off x="10572750" y="3265624"/>
            <a:ext cx="419100" cy="1077776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18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repeatCount="4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4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42" presetClass="entr" presetSubtype="0" repeatCount="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6" presetClass="emph" presetSubtype="0" repeatCount="4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26" presetClass="emph" presetSubtype="0" repeatCount="4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/>
      <p:bldP spid="16" grpId="0" animBg="1"/>
      <p:bldP spid="17" grpId="0" animBg="1"/>
      <p:bldP spid="20" grpId="0" animBg="1"/>
      <p:bldP spid="21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80311" y="834704"/>
            <a:ext cx="3295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一、安装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打印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耗材：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流程图: 过程 4"/>
          <p:cNvSpPr/>
          <p:nvPr/>
        </p:nvSpPr>
        <p:spPr>
          <a:xfrm>
            <a:off x="781030" y="147450"/>
            <a:ext cx="11163319" cy="547856"/>
          </a:xfrm>
          <a:prstGeom prst="flowChartProcess">
            <a:avLst/>
          </a:prstGeom>
          <a:noFill/>
          <a:ln cmpd="sng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F3CL</a:t>
            </a:r>
            <a:r>
              <a:rPr lang="zh-CN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打印机自动进退丝</a:t>
            </a:r>
            <a:endParaRPr lang="zh-CN" altLang="en-US" sz="24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 descr="1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012181" y="2353113"/>
            <a:ext cx="2359567" cy="3185585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2462049" y="2402094"/>
            <a:ext cx="875274" cy="2543048"/>
            <a:chOff x="4221088" y="4571901"/>
            <a:chExt cx="1224136" cy="3312467"/>
          </a:xfrm>
        </p:grpSpPr>
        <p:cxnSp>
          <p:nvCxnSpPr>
            <p:cNvPr id="10" name="直接箭头连接符 9"/>
            <p:cNvCxnSpPr/>
            <p:nvPr/>
          </p:nvCxnSpPr>
          <p:spPr>
            <a:xfrm flipV="1">
              <a:off x="4221088" y="6469839"/>
              <a:ext cx="0" cy="86409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弧形 10"/>
            <p:cNvSpPr/>
            <p:nvPr/>
          </p:nvSpPr>
          <p:spPr>
            <a:xfrm rot="16200000" flipH="1">
              <a:off x="4617132" y="7056276"/>
              <a:ext cx="792088" cy="864096"/>
            </a:xfrm>
            <a:prstGeom prst="arc">
              <a:avLst>
                <a:gd name="adj1" fmla="val 16332986"/>
                <a:gd name="adj2" fmla="val 21520883"/>
              </a:avLst>
            </a:prstGeom>
            <a:noFill/>
            <a:ln w="38100">
              <a:solidFill>
                <a:srgbClr val="FF0000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弧形 11"/>
            <p:cNvSpPr/>
            <p:nvPr/>
          </p:nvSpPr>
          <p:spPr>
            <a:xfrm rot="16200000" flipV="1">
              <a:off x="4218501" y="4852789"/>
              <a:ext cx="1066227" cy="504451"/>
            </a:xfrm>
            <a:prstGeom prst="arc">
              <a:avLst>
                <a:gd name="adj1" fmla="val 16332986"/>
                <a:gd name="adj2" fmla="val 21193031"/>
              </a:avLst>
            </a:prstGeom>
            <a:noFill/>
            <a:ln w="38100">
              <a:solidFill>
                <a:srgbClr val="FF0000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安装材料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5071220" y="1800803"/>
            <a:ext cx="5717058" cy="392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825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0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80311" y="834704"/>
            <a:ext cx="3295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二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、自动进丝：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流程图: 过程 4"/>
          <p:cNvSpPr/>
          <p:nvPr/>
        </p:nvSpPr>
        <p:spPr>
          <a:xfrm>
            <a:off x="781030" y="147450"/>
            <a:ext cx="11163319" cy="547856"/>
          </a:xfrm>
          <a:prstGeom prst="flowChartProcess">
            <a:avLst/>
          </a:prstGeom>
          <a:noFill/>
          <a:ln cmpd="sng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F3CL</a:t>
            </a:r>
            <a:r>
              <a:rPr lang="zh-CN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打印机自动进退丝</a:t>
            </a:r>
            <a:endParaRPr lang="zh-CN" altLang="en-US" sz="24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80064" y="1435767"/>
            <a:ext cx="2627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预热打印喷头和平台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84174" y="2036830"/>
            <a:ext cx="31925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选择</a:t>
            </a:r>
            <a:r>
              <a:rPr lang="en-US" altLang="en-US" dirty="0">
                <a:latin typeface="微软雅黑" pitchFamily="34" charset="-122"/>
                <a:ea typeface="微软雅黑" pitchFamily="34" charset="-122"/>
              </a:rPr>
              <a:t>Temperature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菜单，点击</a:t>
            </a:r>
            <a:r>
              <a:rPr lang="en-US" altLang="en-US" dirty="0">
                <a:latin typeface="微软雅黑" pitchFamily="34" charset="-122"/>
                <a:ea typeface="微软雅黑" pitchFamily="34" charset="-122"/>
              </a:rPr>
              <a:t>Preheat PLA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选项，打印机将开始</a:t>
            </a:r>
            <a:r>
              <a:rPr lang="zh-CN" altLang="en-US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预热喷头和平台</a:t>
            </a:r>
            <a:endParaRPr lang="zh-CN" altLang="en-US" dirty="0" smtClean="0"/>
          </a:p>
        </p:txBody>
      </p:sp>
      <p:sp>
        <p:nvSpPr>
          <p:cNvPr id="9" name="TextBox 12"/>
          <p:cNvSpPr txBox="1"/>
          <p:nvPr/>
        </p:nvSpPr>
        <p:spPr>
          <a:xfrm>
            <a:off x="1171635" y="3682475"/>
            <a:ext cx="2917889" cy="1080120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↑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Status                          ↑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Motion       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Temperature                →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Card Menu                   →</a:t>
            </a:r>
          </a:p>
          <a:p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sp>
        <p:nvSpPr>
          <p:cNvPr id="12" name="TextBox 26"/>
          <p:cNvSpPr txBox="1"/>
          <p:nvPr/>
        </p:nvSpPr>
        <p:spPr>
          <a:xfrm>
            <a:off x="4670955" y="3682475"/>
            <a:ext cx="2959245" cy="1080120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宋体"/>
                <a:ea typeface="宋体"/>
              </a:rPr>
              <a:t>↑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Main 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↑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Preheat  PLA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  <a:ea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Preheat  ABS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Nozzle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sp>
        <p:nvSpPr>
          <p:cNvPr id="17" name="TextBox 35"/>
          <p:cNvSpPr txBox="1"/>
          <p:nvPr/>
        </p:nvSpPr>
        <p:spPr>
          <a:xfrm>
            <a:off x="8152237" y="2174414"/>
            <a:ext cx="2959245" cy="1057588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pPr algn="ctr"/>
            <a:r>
              <a:rPr lang="el-GR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Ω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20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゜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/200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X 000.00</a:t>
            </a:r>
          </a:p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≌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45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/50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  Y 000.00</a:t>
            </a:r>
          </a:p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C   20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         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Z 000.00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Status: Ready       </a:t>
            </a:r>
          </a:p>
          <a:p>
            <a:pPr algn="ctr"/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8305799" y="2238878"/>
            <a:ext cx="1469268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18" name="TextBox 35"/>
          <p:cNvSpPr txBox="1"/>
          <p:nvPr/>
        </p:nvSpPr>
        <p:spPr>
          <a:xfrm>
            <a:off x="8152236" y="4498995"/>
            <a:ext cx="2959245" cy="1057588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pPr algn="ctr"/>
            <a:r>
              <a:rPr lang="el-GR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Ω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200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゜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/200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X 000.00</a:t>
            </a:r>
          </a:p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≌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45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/50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  Y 000.00</a:t>
            </a:r>
          </a:p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C   20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         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Z 000.00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Status: Ready       </a:t>
            </a:r>
          </a:p>
          <a:p>
            <a:pPr algn="ctr"/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8359765" y="4534812"/>
            <a:ext cx="1469268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23" name="爆炸形 1 22"/>
          <p:cNvSpPr/>
          <p:nvPr/>
        </p:nvSpPr>
        <p:spPr>
          <a:xfrm>
            <a:off x="4068681" y="5239904"/>
            <a:ext cx="4307717" cy="1535719"/>
          </a:xfrm>
          <a:prstGeom prst="irregularSeal1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喷头温度高于</a:t>
            </a:r>
            <a:r>
              <a:rPr lang="en-US" altLang="en-US" dirty="0">
                <a:latin typeface="微软雅黑" pitchFamily="34" charset="-122"/>
                <a:ea typeface="微软雅黑" pitchFamily="34" charset="-122"/>
              </a:rPr>
              <a:t>180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度时，方可进行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自动进丝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操作</a:t>
            </a:r>
            <a:endParaRPr lang="zh-CN" altLang="en-US" dirty="0"/>
          </a:p>
        </p:txBody>
      </p:sp>
      <p:sp>
        <p:nvSpPr>
          <p:cNvPr id="34" name="右箭头 33"/>
          <p:cNvSpPr/>
          <p:nvPr/>
        </p:nvSpPr>
        <p:spPr>
          <a:xfrm>
            <a:off x="4144292" y="4102603"/>
            <a:ext cx="463426" cy="266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圆角矩形 34"/>
          <p:cNvSpPr/>
          <p:nvPr/>
        </p:nvSpPr>
        <p:spPr>
          <a:xfrm>
            <a:off x="1215693" y="4208033"/>
            <a:ext cx="1794486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4748797" y="3973537"/>
            <a:ext cx="1728192" cy="272736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37" name="下箭头 36"/>
          <p:cNvSpPr/>
          <p:nvPr/>
        </p:nvSpPr>
        <p:spPr>
          <a:xfrm>
            <a:off x="8477250" y="3421380"/>
            <a:ext cx="2238376" cy="10058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等待喷头加热</a:t>
            </a:r>
            <a:endParaRPr lang="zh-CN" altLang="en-US" dirty="0"/>
          </a:p>
        </p:txBody>
      </p:sp>
      <p:sp>
        <p:nvSpPr>
          <p:cNvPr id="38" name="右箭头 37"/>
          <p:cNvSpPr/>
          <p:nvPr/>
        </p:nvSpPr>
        <p:spPr>
          <a:xfrm>
            <a:off x="7362825" y="2526910"/>
            <a:ext cx="714375" cy="4332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711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6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50" dur="10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50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26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54" dur="10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50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7" grpId="0" animBg="1"/>
      <p:bldP spid="16" grpId="0" animBg="1"/>
      <p:bldP spid="16" grpId="1" animBg="1"/>
      <p:bldP spid="18" grpId="0" animBg="1"/>
      <p:bldP spid="20" grpId="0" animBg="1"/>
      <p:bldP spid="20" grpId="1" animBg="1"/>
      <p:bldP spid="23" grpId="0" animBg="1"/>
      <p:bldP spid="23" grpId="1" animBg="1"/>
      <p:bldP spid="34" grpId="0" animBg="1"/>
      <p:bldP spid="35" grpId="0" animBg="1"/>
      <p:bldP spid="36" grpId="0" animBg="1"/>
      <p:bldP spid="36" grpId="1" animBg="1"/>
      <p:bldP spid="37" grpId="0" animBg="1"/>
      <p:bldP spid="3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80311" y="834704"/>
            <a:ext cx="3295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二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、自动</a:t>
            </a:r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进（送）丝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：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流程图: 过程 4"/>
          <p:cNvSpPr/>
          <p:nvPr/>
        </p:nvSpPr>
        <p:spPr>
          <a:xfrm>
            <a:off x="781030" y="147450"/>
            <a:ext cx="11163319" cy="547856"/>
          </a:xfrm>
          <a:prstGeom prst="flowChartProcess">
            <a:avLst/>
          </a:prstGeom>
          <a:noFill/>
          <a:ln cmpd="sng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F3CL</a:t>
            </a:r>
            <a:r>
              <a:rPr lang="zh-CN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打印机自动进退丝</a:t>
            </a:r>
            <a:endParaRPr lang="zh-CN" altLang="en-US" sz="24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391391" y="1390727"/>
            <a:ext cx="3074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自动进丝（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A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uto Feed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）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284949" y="1841854"/>
            <a:ext cx="3992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选择</a:t>
            </a:r>
            <a:r>
              <a:rPr lang="en-US" altLang="zh-CN" dirty="0" err="1">
                <a:latin typeface="微软雅黑" pitchFamily="34" charset="-122"/>
                <a:ea typeface="微软雅黑" pitchFamily="34" charset="-122"/>
              </a:rPr>
              <a:t>Motin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菜单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Auto E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选项，选择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Auto Feed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自动进丝</a:t>
            </a:r>
            <a:endParaRPr lang="zh-CN" altLang="en-US" dirty="0" smtClean="0"/>
          </a:p>
        </p:txBody>
      </p:sp>
      <p:pic>
        <p:nvPicPr>
          <p:cNvPr id="13" name="图片 12" descr="1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44876" y="2949972"/>
            <a:ext cx="2558808" cy="3454574"/>
          </a:xfrm>
          <a:prstGeom prst="rect">
            <a:avLst/>
          </a:prstGeom>
        </p:spPr>
      </p:pic>
      <p:sp>
        <p:nvSpPr>
          <p:cNvPr id="28" name="TextBox 12"/>
          <p:cNvSpPr txBox="1"/>
          <p:nvPr/>
        </p:nvSpPr>
        <p:spPr>
          <a:xfrm>
            <a:off x="1010212" y="1547659"/>
            <a:ext cx="2760349" cy="1080120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↑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Status                  ↑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Motion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Temperature       →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Card Menu         →</a:t>
            </a:r>
          </a:p>
          <a:p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sp>
        <p:nvSpPr>
          <p:cNvPr id="30" name="TextBox 26"/>
          <p:cNvSpPr txBox="1"/>
          <p:nvPr/>
        </p:nvSpPr>
        <p:spPr>
          <a:xfrm>
            <a:off x="4068120" y="1547659"/>
            <a:ext cx="2937514" cy="1080120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Move Z   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Extruder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          →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宋体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/>
              </a:rPr>
              <a:t>Auto E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             →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宋体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/>
              </a:rPr>
              <a:t>Disable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/>
              </a:rPr>
              <a:t>Steppes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    →</a:t>
            </a:r>
          </a:p>
        </p:txBody>
      </p:sp>
      <p:sp>
        <p:nvSpPr>
          <p:cNvPr id="31" name="TextBox 26"/>
          <p:cNvSpPr txBox="1"/>
          <p:nvPr/>
        </p:nvSpPr>
        <p:spPr>
          <a:xfrm>
            <a:off x="4044184" y="3486131"/>
            <a:ext cx="2937514" cy="928273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宋体"/>
                <a:ea typeface="宋体"/>
              </a:rPr>
              <a:t>↑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Auto E        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↑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宋体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/>
              </a:rPr>
              <a:t>Auto Retract                   →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Ericsson GA628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/>
              </a:rPr>
              <a:t> Auto Feed    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1290684" y="3037829"/>
            <a:ext cx="1148077" cy="2714694"/>
            <a:chOff x="4221088" y="4571901"/>
            <a:chExt cx="1224136" cy="3312467"/>
          </a:xfrm>
        </p:grpSpPr>
        <p:cxnSp>
          <p:nvCxnSpPr>
            <p:cNvPr id="33" name="直接箭头连接符 32"/>
            <p:cNvCxnSpPr/>
            <p:nvPr/>
          </p:nvCxnSpPr>
          <p:spPr>
            <a:xfrm flipV="1">
              <a:off x="4221088" y="6469839"/>
              <a:ext cx="0" cy="86409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弧形 33"/>
            <p:cNvSpPr/>
            <p:nvPr/>
          </p:nvSpPr>
          <p:spPr>
            <a:xfrm rot="16200000" flipH="1">
              <a:off x="4617132" y="7056276"/>
              <a:ext cx="792088" cy="864096"/>
            </a:xfrm>
            <a:prstGeom prst="arc">
              <a:avLst>
                <a:gd name="adj1" fmla="val 16332986"/>
                <a:gd name="adj2" fmla="val 21520883"/>
              </a:avLst>
            </a:prstGeom>
            <a:noFill/>
            <a:ln w="38100">
              <a:solidFill>
                <a:srgbClr val="FF0000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弧形 34"/>
            <p:cNvSpPr/>
            <p:nvPr/>
          </p:nvSpPr>
          <p:spPr>
            <a:xfrm rot="16200000" flipV="1">
              <a:off x="4218501" y="4852789"/>
              <a:ext cx="1066227" cy="504451"/>
            </a:xfrm>
            <a:prstGeom prst="arc">
              <a:avLst>
                <a:gd name="adj1" fmla="val 16332986"/>
                <a:gd name="adj2" fmla="val 21193031"/>
              </a:avLst>
            </a:prstGeom>
            <a:noFill/>
            <a:ln w="38100">
              <a:solidFill>
                <a:srgbClr val="FF0000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TextBox 33"/>
          <p:cNvSpPr txBox="1"/>
          <p:nvPr/>
        </p:nvSpPr>
        <p:spPr>
          <a:xfrm>
            <a:off x="4044184" y="5172841"/>
            <a:ext cx="2952328" cy="1080120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=====================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Auto Feeding...      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=====================</a:t>
            </a:r>
          </a:p>
        </p:txBody>
      </p:sp>
      <p:pic>
        <p:nvPicPr>
          <p:cNvPr id="37" name="图片 36" descr="2.37.jpg"/>
          <p:cNvPicPr>
            <a:picLocks noChangeAspect="1"/>
          </p:cNvPicPr>
          <p:nvPr/>
        </p:nvPicPr>
        <p:blipFill>
          <a:blip r:embed="rId3" cstate="print"/>
          <a:srcRect l="20704" r="22656" b="6428"/>
          <a:stretch>
            <a:fillRect/>
          </a:stretch>
        </p:blipFill>
        <p:spPr>
          <a:xfrm>
            <a:off x="7284949" y="2618889"/>
            <a:ext cx="2635094" cy="2450896"/>
          </a:xfrm>
          <a:prstGeom prst="rect">
            <a:avLst/>
          </a:prstGeom>
        </p:spPr>
      </p:pic>
      <p:sp>
        <p:nvSpPr>
          <p:cNvPr id="38" name="波形 37"/>
          <p:cNvSpPr/>
          <p:nvPr/>
        </p:nvSpPr>
        <p:spPr>
          <a:xfrm>
            <a:off x="7284949" y="5165287"/>
            <a:ext cx="3514725" cy="1608293"/>
          </a:xfrm>
          <a:prstGeom prst="wave">
            <a:avLst/>
          </a:prstGeom>
          <a:solidFill>
            <a:srgbClr val="00B0F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选择自动送料，送丝机自动将材料送至喷头，并从喷头挤出一小段融化的材料，</a:t>
            </a:r>
            <a:r>
              <a:rPr lang="zh-CN" altLang="en-US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如上图</a:t>
            </a:r>
            <a:endParaRPr lang="zh-CN" altLang="en-US" dirty="0">
              <a:solidFill>
                <a:schemeClr val="tx1"/>
              </a:solidFill>
            </a:endParaRPr>
          </a:p>
          <a:p>
            <a:pPr algn="ctr"/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10052476" y="3844337"/>
            <a:ext cx="2023879" cy="92333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送丝完成后，请用镊子将喷嘴处多余的材料清理干净</a:t>
            </a:r>
            <a:endParaRPr lang="zh-CN" altLang="en-US" dirty="0" smtClean="0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057612" y="2694783"/>
            <a:ext cx="1661059" cy="1357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1" name="椭圆 40"/>
          <p:cNvSpPr/>
          <p:nvPr/>
        </p:nvSpPr>
        <p:spPr>
          <a:xfrm>
            <a:off x="7504467" y="3514706"/>
            <a:ext cx="1410686" cy="7912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接箭头连接符 41"/>
          <p:cNvCxnSpPr/>
          <p:nvPr/>
        </p:nvCxnSpPr>
        <p:spPr>
          <a:xfrm>
            <a:off x="8981828" y="3950268"/>
            <a:ext cx="1070648" cy="20528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圆角矩形 42"/>
          <p:cNvSpPr/>
          <p:nvPr/>
        </p:nvSpPr>
        <p:spPr>
          <a:xfrm>
            <a:off x="1010212" y="1836149"/>
            <a:ext cx="1469722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4068120" y="2069584"/>
            <a:ext cx="1469722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4096698" y="4017970"/>
            <a:ext cx="1469722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46" name="右箭头 45"/>
          <p:cNvSpPr/>
          <p:nvPr/>
        </p:nvSpPr>
        <p:spPr>
          <a:xfrm>
            <a:off x="3720334" y="2004706"/>
            <a:ext cx="32385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下箭头 46"/>
          <p:cNvSpPr/>
          <p:nvPr/>
        </p:nvSpPr>
        <p:spPr>
          <a:xfrm>
            <a:off x="5095875" y="2716867"/>
            <a:ext cx="417066" cy="559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下箭头 47"/>
          <p:cNvSpPr/>
          <p:nvPr/>
        </p:nvSpPr>
        <p:spPr>
          <a:xfrm>
            <a:off x="5095875" y="4487800"/>
            <a:ext cx="417066" cy="559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750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mph" presetSubtype="0" repeatCount="2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mph" presetSubtype="0" repeatCount="2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1" presetClass="entr" presetSubtype="1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4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10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6" dur="50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7" presetID="26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8" dur="10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9" dur="50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0" presetID="26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1000" tmFilter="0, 0; .2, .5; .8, .5; 1, 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2" dur="500" autoRev="1" fill="hold"/>
                                        <p:tgtEl>
                                          <p:spTgt spid="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3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1000" tmFilter="0, 0; .2, .5; .8, .5; 1, 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5" dur="500" autoRev="1" fill="hold"/>
                                        <p:tgtEl>
                                          <p:spTgt spid="3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6" grpId="0" animBg="1"/>
      <p:bldP spid="38" grpId="0" animBg="1"/>
      <p:bldP spid="39" grpId="0" animBg="1"/>
      <p:bldP spid="39" grpId="1" animBg="1"/>
      <p:bldP spid="41" grpId="0" animBg="1"/>
      <p:bldP spid="41" grpId="1" animBg="1"/>
      <p:bldP spid="43" grpId="0" animBg="1"/>
      <p:bldP spid="44" grpId="0" animBg="1"/>
      <p:bldP spid="44" grpId="1" animBg="1"/>
      <p:bldP spid="45" grpId="0" animBg="1"/>
      <p:bldP spid="45" grpId="1" animBg="1"/>
      <p:bldP spid="46" grpId="0" animBg="1"/>
      <p:bldP spid="47" grpId="0" animBg="1"/>
      <p:bldP spid="4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680311" y="834704"/>
            <a:ext cx="3295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二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、自动进（送）丝：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流程图: 过程 3"/>
          <p:cNvSpPr/>
          <p:nvPr/>
        </p:nvSpPr>
        <p:spPr>
          <a:xfrm>
            <a:off x="781030" y="147450"/>
            <a:ext cx="11163319" cy="547856"/>
          </a:xfrm>
          <a:prstGeom prst="flowChartProcess">
            <a:avLst/>
          </a:prstGeom>
          <a:noFill/>
          <a:ln cmpd="sng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F3CL</a:t>
            </a:r>
            <a:r>
              <a:rPr lang="zh-CN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打印机自动进退丝</a:t>
            </a:r>
            <a:endParaRPr lang="zh-CN" altLang="en-US" sz="24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图片 4" descr="1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821681" y="2286579"/>
            <a:ext cx="2775719" cy="374742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2298429" y="2341676"/>
            <a:ext cx="1029644" cy="2961606"/>
            <a:chOff x="4221088" y="4571901"/>
            <a:chExt cx="1224136" cy="3312467"/>
          </a:xfrm>
        </p:grpSpPr>
        <p:cxnSp>
          <p:nvCxnSpPr>
            <p:cNvPr id="7" name="直接箭头连接符 6"/>
            <p:cNvCxnSpPr/>
            <p:nvPr/>
          </p:nvCxnSpPr>
          <p:spPr>
            <a:xfrm flipV="1">
              <a:off x="4221088" y="6469839"/>
              <a:ext cx="0" cy="86409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弧形 7"/>
            <p:cNvSpPr/>
            <p:nvPr/>
          </p:nvSpPr>
          <p:spPr>
            <a:xfrm rot="16200000" flipH="1">
              <a:off x="4617132" y="7056276"/>
              <a:ext cx="792088" cy="864096"/>
            </a:xfrm>
            <a:prstGeom prst="arc">
              <a:avLst>
                <a:gd name="adj1" fmla="val 16332986"/>
                <a:gd name="adj2" fmla="val 21520883"/>
              </a:avLst>
            </a:prstGeom>
            <a:noFill/>
            <a:ln w="38100">
              <a:solidFill>
                <a:srgbClr val="FF0000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弧形 8"/>
            <p:cNvSpPr/>
            <p:nvPr/>
          </p:nvSpPr>
          <p:spPr>
            <a:xfrm rot="16200000" flipV="1">
              <a:off x="4218501" y="4852789"/>
              <a:ext cx="1066227" cy="504451"/>
            </a:xfrm>
            <a:prstGeom prst="arc">
              <a:avLst>
                <a:gd name="adj1" fmla="val 16332986"/>
                <a:gd name="adj2" fmla="val 21193031"/>
              </a:avLst>
            </a:prstGeom>
            <a:noFill/>
            <a:ln w="38100">
              <a:solidFill>
                <a:srgbClr val="FF0000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自动送丝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4865119" y="1785378"/>
            <a:ext cx="5519563" cy="387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99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91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311" y="834704"/>
            <a:ext cx="3295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三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、自动退丝：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" name="流程图: 过程 2"/>
          <p:cNvSpPr/>
          <p:nvPr/>
        </p:nvSpPr>
        <p:spPr>
          <a:xfrm>
            <a:off x="781030" y="147450"/>
            <a:ext cx="11163319" cy="547856"/>
          </a:xfrm>
          <a:prstGeom prst="flowChartProcess">
            <a:avLst/>
          </a:prstGeom>
          <a:noFill/>
          <a:ln cmpd="sng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F3CL</a:t>
            </a:r>
            <a:r>
              <a:rPr lang="zh-CN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打印机自动进退丝</a:t>
            </a:r>
            <a:endParaRPr lang="zh-CN" altLang="en-US" sz="24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80064" y="1435767"/>
            <a:ext cx="2627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预热打印喷头和平台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4174" y="2036830"/>
            <a:ext cx="31925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选择</a:t>
            </a:r>
            <a:r>
              <a:rPr lang="en-US" altLang="en-US" dirty="0">
                <a:latin typeface="微软雅黑" pitchFamily="34" charset="-122"/>
                <a:ea typeface="微软雅黑" pitchFamily="34" charset="-122"/>
              </a:rPr>
              <a:t>Temperature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菜单，点击</a:t>
            </a:r>
            <a:r>
              <a:rPr lang="en-US" altLang="en-US" dirty="0">
                <a:latin typeface="微软雅黑" pitchFamily="34" charset="-122"/>
                <a:ea typeface="微软雅黑" pitchFamily="34" charset="-122"/>
              </a:rPr>
              <a:t>Preheat PLA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选项，打印机将开始</a:t>
            </a:r>
            <a:r>
              <a:rPr lang="zh-CN" altLang="en-US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预热喷头和平台</a:t>
            </a:r>
            <a:endParaRPr lang="zh-CN" altLang="en-US" dirty="0" smtClean="0"/>
          </a:p>
        </p:txBody>
      </p:sp>
      <p:sp>
        <p:nvSpPr>
          <p:cNvPr id="6" name="TextBox 12"/>
          <p:cNvSpPr txBox="1"/>
          <p:nvPr/>
        </p:nvSpPr>
        <p:spPr>
          <a:xfrm>
            <a:off x="1171635" y="3682475"/>
            <a:ext cx="2917889" cy="1080120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↑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Status                          ↑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Motion       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Temperature                →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Card Menu                   →</a:t>
            </a:r>
          </a:p>
          <a:p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sp>
        <p:nvSpPr>
          <p:cNvPr id="7" name="TextBox 26"/>
          <p:cNvSpPr txBox="1"/>
          <p:nvPr/>
        </p:nvSpPr>
        <p:spPr>
          <a:xfrm>
            <a:off x="4670955" y="3682475"/>
            <a:ext cx="2959245" cy="1080120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宋体"/>
                <a:ea typeface="宋体"/>
              </a:rPr>
              <a:t>↑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Main 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↑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Preheat  PLA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  <a:ea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Preheat  ABS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Nozzle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sp>
        <p:nvSpPr>
          <p:cNvPr id="8" name="TextBox 35"/>
          <p:cNvSpPr txBox="1"/>
          <p:nvPr/>
        </p:nvSpPr>
        <p:spPr>
          <a:xfrm>
            <a:off x="8152237" y="2174414"/>
            <a:ext cx="2959245" cy="1057588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pPr algn="ctr"/>
            <a:r>
              <a:rPr lang="el-GR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Ω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20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゜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/200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X 000.00</a:t>
            </a:r>
          </a:p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≌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45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/50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  Y 000.00</a:t>
            </a:r>
          </a:p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C   20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         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Z 000.00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Status: Ready       </a:t>
            </a:r>
          </a:p>
          <a:p>
            <a:pPr algn="ctr"/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8305799" y="2238878"/>
            <a:ext cx="1469268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10" name="TextBox 35"/>
          <p:cNvSpPr txBox="1"/>
          <p:nvPr/>
        </p:nvSpPr>
        <p:spPr>
          <a:xfrm>
            <a:off x="8152236" y="4498995"/>
            <a:ext cx="2959245" cy="1057588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pPr algn="ctr"/>
            <a:r>
              <a:rPr lang="el-GR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Ω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200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゜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/200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X 000.00</a:t>
            </a:r>
          </a:p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≌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45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/50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  Y 000.00</a:t>
            </a:r>
          </a:p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C   20</a:t>
            </a:r>
            <a:r>
              <a:rPr lang="zh-CN" altLang="en-US" sz="1600" dirty="0" smtClean="0">
                <a:solidFill>
                  <a:schemeClr val="bg1"/>
                </a:solidFill>
                <a:latin typeface="Ericsson GA628" pitchFamily="1" charset="0"/>
              </a:rPr>
              <a:t>゜          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Z 000.00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Status: Ready       </a:t>
            </a:r>
          </a:p>
          <a:p>
            <a:pPr algn="ctr"/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8359765" y="4534812"/>
            <a:ext cx="1469268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12" name="爆炸形 1 11"/>
          <p:cNvSpPr/>
          <p:nvPr/>
        </p:nvSpPr>
        <p:spPr>
          <a:xfrm>
            <a:off x="4068681" y="5239904"/>
            <a:ext cx="4307717" cy="1535719"/>
          </a:xfrm>
          <a:prstGeom prst="irregularSeal1">
            <a:avLst/>
          </a:prstGeom>
          <a:solidFill>
            <a:srgbClr val="FFC000"/>
          </a:solidFill>
          <a:ln>
            <a:solidFill>
              <a:srgbClr val="FF0000"/>
            </a:solidFill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喷头温度高于</a:t>
            </a:r>
            <a:r>
              <a:rPr lang="en-US" altLang="en-US" dirty="0">
                <a:latin typeface="微软雅黑" pitchFamily="34" charset="-122"/>
                <a:ea typeface="微软雅黑" pitchFamily="34" charset="-122"/>
              </a:rPr>
              <a:t>180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度时，方可进行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自动退丝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操作</a:t>
            </a:r>
            <a:endParaRPr lang="zh-CN" altLang="en-US" dirty="0"/>
          </a:p>
        </p:txBody>
      </p:sp>
      <p:sp>
        <p:nvSpPr>
          <p:cNvPr id="13" name="右箭头 12"/>
          <p:cNvSpPr/>
          <p:nvPr/>
        </p:nvSpPr>
        <p:spPr>
          <a:xfrm>
            <a:off x="4144292" y="4102603"/>
            <a:ext cx="463426" cy="266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1215693" y="4208033"/>
            <a:ext cx="1794486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4748797" y="3973537"/>
            <a:ext cx="1728192" cy="272736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16" name="下箭头 15"/>
          <p:cNvSpPr/>
          <p:nvPr/>
        </p:nvSpPr>
        <p:spPr>
          <a:xfrm>
            <a:off x="8477250" y="3421380"/>
            <a:ext cx="2238376" cy="10058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等待喷头加热</a:t>
            </a:r>
            <a:endParaRPr lang="zh-CN" altLang="en-US" dirty="0"/>
          </a:p>
        </p:txBody>
      </p:sp>
      <p:sp>
        <p:nvSpPr>
          <p:cNvPr id="17" name="右箭头 16"/>
          <p:cNvSpPr/>
          <p:nvPr/>
        </p:nvSpPr>
        <p:spPr>
          <a:xfrm>
            <a:off x="7362825" y="2526910"/>
            <a:ext cx="714375" cy="4332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16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6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50" dur="10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50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26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54" dur="10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50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9" grpId="1" animBg="1"/>
      <p:bldP spid="10" grpId="0" animBg="1"/>
      <p:bldP spid="11" grpId="0" animBg="1"/>
      <p:bldP spid="11" grpId="1" animBg="1"/>
      <p:bldP spid="12" grpId="0" animBg="1"/>
      <p:bldP spid="12" grpId="1" animBg="1"/>
      <p:bldP spid="13" grpId="0" animBg="1"/>
      <p:bldP spid="14" grpId="0" animBg="1"/>
      <p:bldP spid="15" grpId="0" animBg="1"/>
      <p:bldP spid="15" grpId="1" animBg="1"/>
      <p:bldP spid="16" grpId="0" animBg="1"/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680311" y="834704"/>
            <a:ext cx="3295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三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、自动退丝：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流程图: 过程 3"/>
          <p:cNvSpPr/>
          <p:nvPr/>
        </p:nvSpPr>
        <p:spPr>
          <a:xfrm>
            <a:off x="781030" y="147450"/>
            <a:ext cx="11163319" cy="547856"/>
          </a:xfrm>
          <a:prstGeom prst="flowChartProcess">
            <a:avLst/>
          </a:prstGeom>
          <a:noFill/>
          <a:ln cmpd="sng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F3CL</a:t>
            </a:r>
            <a:r>
              <a:rPr lang="zh-CN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打印机自动进退丝</a:t>
            </a:r>
            <a:endParaRPr lang="zh-CN" altLang="en-US" sz="24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391391" y="1390727"/>
            <a:ext cx="3074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2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自动退丝（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A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uto Feed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）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284949" y="1841854"/>
            <a:ext cx="3992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选择</a:t>
            </a:r>
            <a:r>
              <a:rPr lang="en-US" altLang="zh-CN" dirty="0" err="1">
                <a:latin typeface="微软雅黑" pitchFamily="34" charset="-122"/>
                <a:ea typeface="微软雅黑" pitchFamily="34" charset="-122"/>
              </a:rPr>
              <a:t>Motin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菜单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点击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Auto E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选项，选择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Auto 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Retract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自动退丝</a:t>
            </a:r>
            <a:endParaRPr lang="zh-CN" altLang="en-US" dirty="0" smtClean="0"/>
          </a:p>
        </p:txBody>
      </p:sp>
      <p:pic>
        <p:nvPicPr>
          <p:cNvPr id="7" name="图片 6" descr="1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44876" y="2949972"/>
            <a:ext cx="2558808" cy="3454574"/>
          </a:xfrm>
          <a:prstGeom prst="rect">
            <a:avLst/>
          </a:prstGeom>
        </p:spPr>
      </p:pic>
      <p:sp>
        <p:nvSpPr>
          <p:cNvPr id="8" name="TextBox 12"/>
          <p:cNvSpPr txBox="1"/>
          <p:nvPr/>
        </p:nvSpPr>
        <p:spPr>
          <a:xfrm>
            <a:off x="1010212" y="1547659"/>
            <a:ext cx="2760349" cy="1080120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↑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Status                  ↑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Motion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  <a:ea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Temperature       →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 Card Menu         →</a:t>
            </a:r>
          </a:p>
          <a:p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sp>
        <p:nvSpPr>
          <p:cNvPr id="9" name="TextBox 26"/>
          <p:cNvSpPr txBox="1"/>
          <p:nvPr/>
        </p:nvSpPr>
        <p:spPr>
          <a:xfrm>
            <a:off x="4068120" y="1547659"/>
            <a:ext cx="2937514" cy="1080120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Move Z   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 Extruder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          →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宋体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/>
              </a:rPr>
              <a:t>Auto E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             →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宋体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/>
              </a:rPr>
              <a:t>Disable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/>
              </a:rPr>
              <a:t>Steppes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    →</a:t>
            </a:r>
          </a:p>
        </p:txBody>
      </p:sp>
      <p:sp>
        <p:nvSpPr>
          <p:cNvPr id="10" name="TextBox 26"/>
          <p:cNvSpPr txBox="1"/>
          <p:nvPr/>
        </p:nvSpPr>
        <p:spPr>
          <a:xfrm>
            <a:off x="4044184" y="3486131"/>
            <a:ext cx="2937514" cy="928273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宋体"/>
                <a:ea typeface="宋体"/>
              </a:rPr>
              <a:t>↑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Auto E        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↑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宋体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/>
              </a:rPr>
              <a:t>Auto Retract                   →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Ericsson GA628"/>
              </a:rPr>
              <a:t> </a:t>
            </a:r>
            <a:r>
              <a:rPr lang="en-US" altLang="zh-CN" sz="1600" dirty="0" smtClean="0">
                <a:solidFill>
                  <a:schemeClr val="bg1"/>
                </a:solidFill>
                <a:latin typeface="Ericsson GA628"/>
              </a:rPr>
              <a:t> Auto Feed                      </a:t>
            </a:r>
            <a:r>
              <a:rPr lang="en-US" altLang="zh-CN" sz="1600" dirty="0" smtClean="0">
                <a:solidFill>
                  <a:schemeClr val="bg1"/>
                </a:solidFill>
                <a:latin typeface="宋体"/>
              </a:rPr>
              <a:t>→</a:t>
            </a:r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>
            <a:off x="1372492" y="4487800"/>
            <a:ext cx="18673" cy="81362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弧形 12"/>
          <p:cNvSpPr/>
          <p:nvPr/>
        </p:nvSpPr>
        <p:spPr>
          <a:xfrm rot="16200000" flipH="1" flipV="1">
            <a:off x="1523535" y="4996152"/>
            <a:ext cx="649147" cy="861464"/>
          </a:xfrm>
          <a:prstGeom prst="arc">
            <a:avLst>
              <a:gd name="adj1" fmla="val 15487509"/>
              <a:gd name="adj2" fmla="val 21520883"/>
            </a:avLst>
          </a:prstGeom>
          <a:noFill/>
          <a:ln w="381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弧形 13"/>
          <p:cNvSpPr/>
          <p:nvPr/>
        </p:nvSpPr>
        <p:spPr>
          <a:xfrm rot="5400000" flipH="1" flipV="1">
            <a:off x="1471661" y="2895685"/>
            <a:ext cx="546824" cy="655391"/>
          </a:xfrm>
          <a:prstGeom prst="arc">
            <a:avLst>
              <a:gd name="adj1" fmla="val 16332986"/>
              <a:gd name="adj2" fmla="val 651978"/>
            </a:avLst>
          </a:prstGeom>
          <a:noFill/>
          <a:ln w="38100">
            <a:solidFill>
              <a:srgbClr val="FF000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TextBox 33"/>
          <p:cNvSpPr txBox="1"/>
          <p:nvPr/>
        </p:nvSpPr>
        <p:spPr>
          <a:xfrm>
            <a:off x="4044184" y="5172841"/>
            <a:ext cx="2952328" cy="1080120"/>
          </a:xfrm>
          <a:prstGeom prst="rect">
            <a:avLst/>
          </a:prstGeom>
          <a:solidFill>
            <a:srgbClr val="0070C0"/>
          </a:solidFill>
          <a:ln w="38100">
            <a:solidFill>
              <a:srgbClr val="1D9EF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36000" rIns="108000" bIns="36000" rtlCol="0" anchor="t" anchorCtr="0">
            <a:noAutofit/>
          </a:bodyPr>
          <a:lstStyle/>
          <a:p>
            <a:endParaRPr lang="en-US" altLang="zh-CN" sz="1600" dirty="0" smtClean="0">
              <a:solidFill>
                <a:schemeClr val="bg1"/>
              </a:solidFill>
              <a:latin typeface="Ericsson GA628" pitchFamily="1" charset="0"/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=====================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Auto Retracting...      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Ericsson GA628" pitchFamily="1" charset="0"/>
              </a:rPr>
              <a:t>=====================</a:t>
            </a:r>
          </a:p>
        </p:txBody>
      </p:sp>
      <p:sp>
        <p:nvSpPr>
          <p:cNvPr id="16" name="圆角矩形 15"/>
          <p:cNvSpPr/>
          <p:nvPr/>
        </p:nvSpPr>
        <p:spPr>
          <a:xfrm>
            <a:off x="1010212" y="1836149"/>
            <a:ext cx="1469722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4068120" y="2069584"/>
            <a:ext cx="1469722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4110501" y="3747005"/>
            <a:ext cx="1469722" cy="288032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Ericsson GA628" pitchFamily="1" charset="0"/>
            </a:endParaRPr>
          </a:p>
        </p:txBody>
      </p:sp>
      <p:sp>
        <p:nvSpPr>
          <p:cNvPr id="19" name="右箭头 18"/>
          <p:cNvSpPr/>
          <p:nvPr/>
        </p:nvSpPr>
        <p:spPr>
          <a:xfrm>
            <a:off x="3720334" y="2004706"/>
            <a:ext cx="32385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下箭头 19"/>
          <p:cNvSpPr/>
          <p:nvPr/>
        </p:nvSpPr>
        <p:spPr>
          <a:xfrm>
            <a:off x="5095875" y="2716867"/>
            <a:ext cx="417066" cy="559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下箭头 20"/>
          <p:cNvSpPr/>
          <p:nvPr/>
        </p:nvSpPr>
        <p:spPr>
          <a:xfrm>
            <a:off x="5095875" y="4487800"/>
            <a:ext cx="417066" cy="559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5" name="图片 24" descr="2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537694" y="2747638"/>
            <a:ext cx="1607064" cy="2136976"/>
          </a:xfrm>
          <a:prstGeom prst="rect">
            <a:avLst/>
          </a:prstGeom>
        </p:spPr>
      </p:pic>
      <p:sp>
        <p:nvSpPr>
          <p:cNvPr id="28" name="波形 27"/>
          <p:cNvSpPr/>
          <p:nvPr/>
        </p:nvSpPr>
        <p:spPr>
          <a:xfrm>
            <a:off x="7537013" y="5102310"/>
            <a:ext cx="3740588" cy="1608293"/>
          </a:xfrm>
          <a:prstGeom prst="wave">
            <a:avLst/>
          </a:prstGeom>
          <a:solidFill>
            <a:srgbClr val="00B0F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 自动退丝完成后，请将送丝机扳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钮（推手）向左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扳动，并将材料取出</a:t>
            </a:r>
            <a:endParaRPr lang="zh-CN" altLang="en-US" dirty="0"/>
          </a:p>
          <a:p>
            <a:pPr algn="ctr"/>
            <a:endParaRPr lang="zh-CN" altLang="en-US" dirty="0"/>
          </a:p>
        </p:txBody>
      </p:sp>
      <p:sp>
        <p:nvSpPr>
          <p:cNvPr id="29" name="左箭头 28"/>
          <p:cNvSpPr/>
          <p:nvPr/>
        </p:nvSpPr>
        <p:spPr>
          <a:xfrm>
            <a:off x="8286750" y="3486131"/>
            <a:ext cx="781050" cy="333394"/>
          </a:xfrm>
          <a:prstGeom prst="leftArrow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下箭头 29"/>
          <p:cNvSpPr/>
          <p:nvPr/>
        </p:nvSpPr>
        <p:spPr>
          <a:xfrm>
            <a:off x="9520237" y="2452914"/>
            <a:ext cx="176213" cy="543819"/>
          </a:xfrm>
          <a:prstGeom prst="downArrow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下箭头 30"/>
          <p:cNvSpPr/>
          <p:nvPr/>
        </p:nvSpPr>
        <p:spPr>
          <a:xfrm>
            <a:off x="9520237" y="4587280"/>
            <a:ext cx="176213" cy="543819"/>
          </a:xfrm>
          <a:prstGeom prst="downArrow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流程图: 决策 31"/>
          <p:cNvSpPr/>
          <p:nvPr/>
        </p:nvSpPr>
        <p:spPr>
          <a:xfrm>
            <a:off x="6525148" y="3294397"/>
            <a:ext cx="2314575" cy="758437"/>
          </a:xfrm>
          <a:prstGeom prst="flowChartDecision">
            <a:avLst/>
          </a:prstGeom>
          <a:solidFill>
            <a:srgbClr val="00B050"/>
          </a:solidFill>
          <a:ln>
            <a:solidFill>
              <a:srgbClr val="00B050"/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推动推手</a:t>
            </a:r>
            <a:endParaRPr lang="zh-CN" altLang="en-US" dirty="0"/>
          </a:p>
        </p:txBody>
      </p:sp>
      <p:sp>
        <p:nvSpPr>
          <p:cNvPr id="33" name="流程图: 决策 32"/>
          <p:cNvSpPr/>
          <p:nvPr/>
        </p:nvSpPr>
        <p:spPr>
          <a:xfrm>
            <a:off x="9896475" y="2682276"/>
            <a:ext cx="782518" cy="2007141"/>
          </a:xfrm>
          <a:prstGeom prst="flowChartDecision">
            <a:avLst/>
          </a:prstGeom>
          <a:solidFill>
            <a:srgbClr val="00B050"/>
          </a:solidFill>
          <a:ln>
            <a:solidFill>
              <a:srgbClr val="00B050"/>
            </a:solidFill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取出材料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37442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mph" presetSubtype="0" repeatCount="2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mph" presetSubtype="0" repeatCount="2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2" repeatCount="indefinite" fill="hold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2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7" grpId="1" animBg="1"/>
      <p:bldP spid="18" grpId="0" animBg="1"/>
      <p:bldP spid="18" grpId="1" animBg="1"/>
      <p:bldP spid="19" grpId="0" animBg="1"/>
      <p:bldP spid="20" grpId="0" animBg="1"/>
      <p:bldP spid="21" grpId="0" animBg="1"/>
      <p:bldP spid="28" grpId="0" animBg="1"/>
      <p:bldP spid="29" grpId="1" animBg="1"/>
      <p:bldP spid="30" grpId="0" animBg="1"/>
      <p:bldP spid="31" grpId="0" animBg="1"/>
      <p:bldP spid="32" grpId="1" animBg="1"/>
      <p:bldP spid="3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680311" y="834704"/>
            <a:ext cx="32955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itchFamily="34" charset="-122"/>
                <a:ea typeface="微软雅黑" pitchFamily="34" charset="-122"/>
              </a:rPr>
              <a:t>三</a:t>
            </a:r>
            <a:r>
              <a:rPr lang="zh-CN" altLang="en-US" sz="2400" dirty="0" smtClean="0">
                <a:latin typeface="微软雅黑" pitchFamily="34" charset="-122"/>
                <a:ea typeface="微软雅黑" pitchFamily="34" charset="-122"/>
              </a:rPr>
              <a:t>、自动退丝：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流程图: 过程 3"/>
          <p:cNvSpPr/>
          <p:nvPr/>
        </p:nvSpPr>
        <p:spPr>
          <a:xfrm>
            <a:off x="781030" y="147450"/>
            <a:ext cx="11163319" cy="547856"/>
          </a:xfrm>
          <a:prstGeom prst="flowChartProcess">
            <a:avLst/>
          </a:prstGeom>
          <a:noFill/>
          <a:ln cmpd="sng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F3CL</a:t>
            </a:r>
            <a:r>
              <a:rPr lang="zh-CN" altLang="en-US" sz="2400" b="1" dirty="0" smtClean="0">
                <a:solidFill>
                  <a:srgbClr val="00B0F0"/>
                </a:solidFill>
                <a:latin typeface="微软雅黑" pitchFamily="34" charset="-122"/>
                <a:ea typeface="微软雅黑" pitchFamily="34" charset="-122"/>
              </a:rPr>
              <a:t>打印机自动进退丝</a:t>
            </a:r>
            <a:endParaRPr lang="zh-CN" altLang="en-US" sz="2400" b="1" dirty="0">
              <a:solidFill>
                <a:srgbClr val="00B0F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" name="自动退丝完成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2325" y="1435767"/>
            <a:ext cx="9353946" cy="526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78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7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丝状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丝状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TM02900743[[fn=环保]]</Template>
  <TotalTime>1104</TotalTime>
  <Words>662</Words>
  <Application>Microsoft Office PowerPoint</Application>
  <PresentationFormat>宽屏</PresentationFormat>
  <Paragraphs>100</Paragraphs>
  <Slides>8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Ericsson GA628</vt:lpstr>
      <vt:lpstr>宋体</vt:lpstr>
      <vt:lpstr>微软雅黑</vt:lpstr>
      <vt:lpstr>幼圆</vt:lpstr>
      <vt:lpstr>Arial</vt:lpstr>
      <vt:lpstr>Calibri</vt:lpstr>
      <vt:lpstr>Calibri Light</vt:lpstr>
      <vt:lpstr>Century Gothic</vt:lpstr>
      <vt:lpstr>Wingdings 2</vt:lpstr>
      <vt:lpstr>Wingdings 3</vt:lpstr>
      <vt:lpstr>HDOfficeLightV0</vt:lpstr>
      <vt:lpstr>丝状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larry</dc:creator>
  <cp:lastModifiedBy>larry</cp:lastModifiedBy>
  <cp:revision>115</cp:revision>
  <dcterms:created xsi:type="dcterms:W3CDTF">2016-11-03T08:55:44Z</dcterms:created>
  <dcterms:modified xsi:type="dcterms:W3CDTF">2016-11-08T16:35:02Z</dcterms:modified>
</cp:coreProperties>
</file>